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76" r:id="rId4"/>
    <p:sldId id="278" r:id="rId5"/>
    <p:sldId id="269" r:id="rId6"/>
    <p:sldId id="258" r:id="rId7"/>
    <p:sldId id="279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D801D-352A-4C21-87C7-709A1C03CE8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B20CE-A6FD-4699-9A26-BC68D14AF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244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55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33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893B-9347-44F2-A9D9-7817367F8A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28A2C9-1855-427A-B0DA-F4757BDF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slide" Target="slide9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.xml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15.gif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Pla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294"/>
            <a:ext cx="11436824" cy="688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36739"/>
              </p:ext>
            </p:extLst>
          </p:nvPr>
        </p:nvGraphicFramePr>
        <p:xfrm>
          <a:off x="10673687" y="0"/>
          <a:ext cx="990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4" imgW="899188" imgH="789569" progId="MS_ClipArt_Gallery.2">
                  <p:embed/>
                </p:oleObj>
              </mc:Choice>
              <mc:Fallback>
                <p:oleObj r:id="rId4" imgW="899188" imgH="78956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3687" y="0"/>
                        <a:ext cx="990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514600" y="3276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WordArt 8"/>
          <p:cNvSpPr>
            <a:spLocks noChangeArrowheads="1" noChangeShapeType="1"/>
          </p:cNvSpPr>
          <p:nvPr/>
        </p:nvSpPr>
        <p:spPr bwMode="auto">
          <a:xfrm>
            <a:off x="2171700" y="1815153"/>
            <a:ext cx="80772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630"/>
              </a:avLst>
            </a:prstTxWarp>
          </a:bodyPr>
          <a:lstStyle/>
          <a:p>
            <a:pPr algn="ctr"/>
            <a:r>
              <a:rPr lang="en-US" sz="3200" kern="10" dirty="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524001" y="4114800"/>
            <a:ext cx="1522413" cy="1828800"/>
            <a:chOff x="0" y="0"/>
            <a:chExt cx="959" cy="1152"/>
          </a:xfrm>
        </p:grpSpPr>
        <p:pic>
          <p:nvPicPr>
            <p:cNvPr id="1035" name="Picture 10" descr="bear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7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1" descr="BALLOON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57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3581400" y="48006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</a:rPr>
              <a:t>Teacher</a:t>
            </a:r>
            <a:r>
              <a:rPr lang="en-US" altLang="en-US" sz="32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Mrs</a:t>
            </a:r>
            <a:r>
              <a:rPr lang="en-US" altLang="en-US" sz="32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Ly</a:t>
            </a:r>
            <a:endParaRPr lang="en-US" altLang="en-US" sz="32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37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954 C 0.0566 -0.15541 0.11302 -0.27081 0.16979 -0.26665 C 0.22656 -0.26271 0.28837 -0.01526 0.34028 -0.01295 C 0.39219 -0.0111 0.43663 -0.23728 0.48247 -0.253 C 0.52795 -0.26873 0.57118 -0.14338 0.61458 -0.10568 C 0.65764 -0.06868 0.7184 -0.0474 0.74184 -0.02543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083" y="-10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1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0"/>
            <a:ext cx="10809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icture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6388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772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Lucky number !</a:t>
            </a:r>
          </a:p>
        </p:txBody>
      </p:sp>
      <p:pic>
        <p:nvPicPr>
          <p:cNvPr id="28680" name="Picture 8" descr="Anh (242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1"/>
            <a:ext cx="236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Anh (242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52801"/>
            <a:ext cx="2085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16" y="0"/>
            <a:ext cx="12464716" cy="6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63" y="5387975"/>
            <a:ext cx="129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3434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31" y="2661338"/>
            <a:ext cx="1733550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46" y="2705263"/>
            <a:ext cx="1595513" cy="2447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16" y="2705263"/>
            <a:ext cx="1713845" cy="241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6" y="2705724"/>
            <a:ext cx="1665137" cy="2419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6138" y="982511"/>
            <a:ext cx="7629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_________________________________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940" y="1404149"/>
            <a:ext cx="616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English, Music and Science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67" y="-327694"/>
            <a:ext cx="12464716" cy="719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63" y="5387975"/>
            <a:ext cx="129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3434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2705724"/>
            <a:ext cx="1713845" cy="241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6" y="2705724"/>
            <a:ext cx="1719784" cy="2419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3642" y="932779"/>
            <a:ext cx="7629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_______________________________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939" y="1363666"/>
            <a:ext cx="616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hree: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English and Vietnamese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87" y="2662383"/>
            <a:ext cx="1921689" cy="24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" y="-403826"/>
            <a:ext cx="12464716" cy="726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63" y="5387975"/>
            <a:ext cx="129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3434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24225" y="817458"/>
            <a:ext cx="8399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have Science?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it____________________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8171" y="1222943"/>
            <a:ext cx="693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 a week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6460"/>
              </p:ext>
            </p:extLst>
          </p:nvPr>
        </p:nvGraphicFramePr>
        <p:xfrm>
          <a:off x="1492402" y="1980940"/>
          <a:ext cx="8128002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263"/>
                <a:gridCol w="1212071"/>
                <a:gridCol w="1354667"/>
                <a:gridCol w="1354667"/>
                <a:gridCol w="1354667"/>
                <a:gridCol w="1354667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12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07442" y="1730992"/>
            <a:ext cx="7162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b="1" kern="0" dirty="0">
                <a:solidFill>
                  <a:schemeClr val="tx2">
                    <a:lumMod val="50000"/>
                  </a:schemeClr>
                </a:solidFill>
              </a:rPr>
              <a:t>Learn by heart the </a:t>
            </a: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sentence </a:t>
            </a:r>
            <a:r>
              <a:rPr lang="en-US" sz="3200" b="1" kern="0" dirty="0">
                <a:solidFill>
                  <a:schemeClr val="tx2">
                    <a:lumMod val="50000"/>
                  </a:schemeClr>
                </a:solidFill>
              </a:rPr>
              <a:t>pattern.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Practice the </a:t>
            </a:r>
            <a:r>
              <a:rPr lang="en-US" sz="3200" b="1" kern="0" dirty="0">
                <a:solidFill>
                  <a:schemeClr val="tx2">
                    <a:lumMod val="50000"/>
                  </a:schemeClr>
                </a:solidFill>
              </a:rPr>
              <a:t>sentence </a:t>
            </a: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at home</a:t>
            </a:r>
            <a:endParaRPr lang="en-US" sz="32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b="1" kern="0" dirty="0" smtClean="0">
                <a:solidFill>
                  <a:schemeClr val="tx2">
                    <a:lumMod val="50000"/>
                  </a:schemeClr>
                </a:solidFill>
              </a:rPr>
              <a:t>Prepare next lesson Unit 6: lesson 2</a:t>
            </a:r>
            <a:endParaRPr lang="en-US" sz="32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en-US" sz="3200" b="1" kern="0" dirty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74042" y="658505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latin typeface=".VnArial" panose="020B7200000000000000" pitchFamily="34" charset="0"/>
              </a:rPr>
              <a:t>Homework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CC6600"/>
              </a:solidFill>
              <a:latin typeface=".VnArial" panose="020B7200000000000000" pitchFamily="34" charset="0"/>
            </a:endParaRPr>
          </a:p>
        </p:txBody>
      </p:sp>
      <p:pic>
        <p:nvPicPr>
          <p:cNvPr id="5" name="Picture 7" descr="Picture68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86" y="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icture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2" y="4031991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if_icon0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88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if_icon0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" y="2334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42" y="5435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86" y="5435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86" y="5435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802" y="432179"/>
            <a:ext cx="8229600" cy="281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rgbClr val="FF0066"/>
                </a:solidFill>
              </a:rPr>
              <a:t>Thanks for your attendance.</a:t>
            </a:r>
          </a:p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.VnRevue" panose="020B7200000000000000" pitchFamily="34" charset="0"/>
              </a:rPr>
              <a:t>Good bye!</a:t>
            </a:r>
          </a:p>
        </p:txBody>
      </p:sp>
      <p:pic>
        <p:nvPicPr>
          <p:cNvPr id="3" name="Picture 9" descr="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8" y="2350827"/>
            <a:ext cx="525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32" y="137236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3" y="5105779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92" y="3251579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358" y="272716"/>
            <a:ext cx="441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2117557" y="1588169"/>
            <a:ext cx="6144127" cy="37217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936" y="941838"/>
            <a:ext cx="282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463" y="899664"/>
            <a:ext cx="216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4184856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1122219" y="775855"/>
            <a:ext cx="8188036" cy="51538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40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34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33641"/>
              </p:ext>
            </p:extLst>
          </p:nvPr>
        </p:nvGraphicFramePr>
        <p:xfrm>
          <a:off x="2802467" y="1394619"/>
          <a:ext cx="6462186" cy="3258345"/>
        </p:xfrm>
        <a:graphic>
          <a:graphicData uri="http://schemas.openxmlformats.org/drawingml/2006/table">
            <a:tbl>
              <a:tblPr/>
              <a:tblGrid>
                <a:gridCol w="1631951"/>
                <a:gridCol w="988483"/>
                <a:gridCol w="960967"/>
                <a:gridCol w="958851"/>
                <a:gridCol w="1153583"/>
                <a:gridCol w="768351"/>
              </a:tblGrid>
              <a:tr h="688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Mon.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Tues.</a:t>
                      </a: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Wed.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Thurs.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Fri.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4720712" y="2190897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5776929" y="2859483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7632701" y="2859482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4809385" y="3558924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5712242" y="3572779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7632701" y="3620193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8752962" y="3589700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4559301" y="4268789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5615518" y="4270376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6576484" y="4270376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7632701" y="4270376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8591551" y="4244976"/>
            <a:ext cx="32282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sym typeface="Symbol" pitchFamily="18" charset="2"/>
              </a:rPr>
              <a:t>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9330267" y="2168524"/>
            <a:ext cx="1921933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once a week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9361054" y="2920206"/>
            <a:ext cx="1921933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twice a week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57" name="Text Box 65"/>
          <p:cNvSpPr txBox="1">
            <a:spLocks noChangeArrowheads="1"/>
          </p:cNvSpPr>
          <p:nvPr/>
        </p:nvSpPr>
        <p:spPr bwMode="auto">
          <a:xfrm>
            <a:off x="9361054" y="3607490"/>
            <a:ext cx="2688167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four times a week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58" name="Text Box 66"/>
          <p:cNvSpPr txBox="1">
            <a:spLocks noChangeArrowheads="1"/>
          </p:cNvSpPr>
          <p:nvPr/>
        </p:nvSpPr>
        <p:spPr bwMode="auto">
          <a:xfrm>
            <a:off x="9361054" y="4227513"/>
            <a:ext cx="2495549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every school day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59" name="Text Box 67"/>
          <p:cNvSpPr txBox="1">
            <a:spLocks noChangeArrowheads="1"/>
          </p:cNvSpPr>
          <p:nvPr/>
        </p:nvSpPr>
        <p:spPr bwMode="auto">
          <a:xfrm>
            <a:off x="3118907" y="2168525"/>
            <a:ext cx="1153583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Music</a:t>
            </a:r>
            <a:endParaRPr lang="vi-VN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3023657" y="2920206"/>
            <a:ext cx="1248833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Science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2887452" y="3469846"/>
            <a:ext cx="1921933" cy="3667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Vietnamese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62" name="Text Box 70"/>
          <p:cNvSpPr txBox="1">
            <a:spLocks noChangeArrowheads="1"/>
          </p:cNvSpPr>
          <p:nvPr/>
        </p:nvSpPr>
        <p:spPr bwMode="auto">
          <a:xfrm>
            <a:off x="3023656" y="4227514"/>
            <a:ext cx="1248833" cy="3667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Maths</a:t>
            </a:r>
            <a:endParaRPr lang="vi-VN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9266766" y="422275"/>
            <a:ext cx="28151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990033"/>
                </a:solidFill>
                <a:latin typeface="Times New Roman" pitchFamily="18" charset="0"/>
              </a:rPr>
              <a:t>* </a:t>
            </a:r>
            <a:r>
              <a:rPr lang="en-US" sz="3200" b="1" u="sng" dirty="0">
                <a:solidFill>
                  <a:srgbClr val="990033"/>
                </a:solidFill>
                <a:latin typeface="Times New Roman" pitchFamily="18" charset="0"/>
              </a:rPr>
              <a:t>Vocabulary</a:t>
            </a:r>
            <a:endParaRPr lang="en-US" sz="3200" u="sng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33865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1" y="422275"/>
            <a:ext cx="1729316" cy="1944688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6" name="Picture 74"/>
          <p:cNvPicPr>
            <a:picLocks noChangeAspect="1" noChangeArrowheads="1"/>
          </p:cNvPicPr>
          <p:nvPr/>
        </p:nvPicPr>
        <p:blipFill>
          <a:blip r:embed="rId3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1" y="1233488"/>
            <a:ext cx="1729316" cy="1870075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7" name="Picture 75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8" y="1946277"/>
            <a:ext cx="1822449" cy="1849437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64" name="Picture 72"/>
          <p:cNvPicPr>
            <a:picLocks noChangeAspect="1" noChangeArrowheads="1"/>
          </p:cNvPicPr>
          <p:nvPr/>
        </p:nvPicPr>
        <p:blipFill>
          <a:blip r:embed="rId5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5" y="1639100"/>
            <a:ext cx="1824567" cy="1908175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072" y="235527"/>
            <a:ext cx="510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timetable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568" y="4675164"/>
            <a:ext cx="1047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on </a:t>
            </a:r>
            <a:r>
              <a:rPr lang="en-US" sz="3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53" y="5631128"/>
            <a:ext cx="1047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have </a:t>
            </a:r>
            <a:r>
              <a:rPr lang="en-US" sz="3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" grpId="0"/>
      <p:bldP spid="33844" grpId="0"/>
      <p:bldP spid="33845" grpId="0"/>
      <p:bldP spid="33846" grpId="0"/>
      <p:bldP spid="33847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/>
      <p:bldP spid="33855" grpId="0"/>
      <p:bldP spid="33856" grpId="0"/>
      <p:bldP spid="33857" grpId="0"/>
      <p:bldP spid="33858" grpId="0"/>
      <p:bldP spid="33859" grpId="0"/>
      <p:bldP spid="33860" grpId="0"/>
      <p:bldP spid="33861" grpId="0"/>
      <p:bldP spid="33862" grpId="0"/>
      <p:bldP spid="3386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04799" y="196517"/>
            <a:ext cx="3216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 </a:t>
            </a:r>
            <a:endParaRPr lang="en-US" altLang="en-US" sz="4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882498"/>
            <a:ext cx="88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the school timetable.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799" y="1766177"/>
            <a:ext cx="7148946" cy="802105"/>
          </a:xfrm>
          <a:prstGeom prst="wedgeRoundRectCallout">
            <a:avLst>
              <a:gd name="adj1" fmla="val -46421"/>
              <a:gd name="adj2" fmla="val 8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have__________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10946" y="1784509"/>
            <a:ext cx="3146440" cy="914400"/>
          </a:xfrm>
          <a:prstGeom prst="wedgeRoundRectCallout">
            <a:avLst>
              <a:gd name="adj1" fmla="val 51056"/>
              <a:gd name="adj2" fmla="val 78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have__________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9811" y="3795503"/>
            <a:ext cx="5991725" cy="802105"/>
          </a:xfrm>
          <a:prstGeom prst="wedgeRoundRectCallout">
            <a:avLst>
              <a:gd name="adj1" fmla="val -46421"/>
              <a:gd name="adj2" fmla="val 8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have _________?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743597" y="3683208"/>
            <a:ext cx="3481137" cy="914400"/>
          </a:xfrm>
          <a:prstGeom prst="wedgeRoundRectCallout">
            <a:avLst>
              <a:gd name="adj1" fmla="val 51056"/>
              <a:gd name="adj2" fmla="val 78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it __________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4445" y="1857547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236017" y="1874841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550349" y="3904167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663360" y="3904167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4748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" grpId="0"/>
      <p:bldP spid="5" grpId="0" animBg="1"/>
      <p:bldP spid="8" grpId="0" animBg="1"/>
      <p:bldP spid="12" grpId="0" animBg="1"/>
      <p:bldP spid="13" grpId="0" animBg="1"/>
      <p:bldP spid="3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22" y="256675"/>
            <a:ext cx="3978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2.Point and say.</a:t>
            </a:r>
            <a:br>
              <a:rPr lang="en-US" altLang="en-US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84908"/>
              </p:ext>
            </p:extLst>
          </p:nvPr>
        </p:nvGraphicFramePr>
        <p:xfrm>
          <a:off x="1326148" y="1200929"/>
          <a:ext cx="8128002" cy="354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263"/>
                <a:gridCol w="1212071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48589" y="5005137"/>
            <a:ext cx="697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lessons do you have today ?</a:t>
            </a:r>
            <a:b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have_______________________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1122219" y="775855"/>
            <a:ext cx="9157854" cy="51538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listen!!!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P.41 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73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3528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Game</a:t>
            </a:r>
          </a:p>
        </p:txBody>
      </p:sp>
      <p:pic>
        <p:nvPicPr>
          <p:cNvPr id="26627" name="Picture 4" descr="gif_icon0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63931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gif_icon2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3" y="4572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gif_icon240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6039" y="4876800"/>
            <a:ext cx="1600200" cy="1600200"/>
          </a:xfrm>
        </p:spPr>
      </p:pic>
      <p:pic>
        <p:nvPicPr>
          <p:cNvPr id="26630" name="Picture 7" descr="gif_icon0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828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56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8182" r="2864" b="4546"/>
          <a:stretch>
            <a:fillRect/>
          </a:stretch>
        </p:blipFill>
        <p:spPr bwMode="auto">
          <a:xfrm>
            <a:off x="-47770" y="21608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9448800" y="2667000"/>
            <a:ext cx="0" cy="297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848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15365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62200" y="26670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3300"/>
              </a:gs>
              <a:gs pos="50000">
                <a:srgbClr val="FF6600"/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5366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38599" y="18288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66"/>
              </a:gs>
              <a:gs pos="50000">
                <a:srgbClr val="FF00FF"/>
              </a:gs>
              <a:gs pos="100000">
                <a:srgbClr val="FFFF66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536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0099"/>
              </a:gs>
              <a:gs pos="50000">
                <a:schemeClr val="folHlink"/>
              </a:gs>
              <a:gs pos="100000">
                <a:srgbClr val="990099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536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772401" y="27432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5369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24598" y="4402631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5370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6252" y="4402631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33"/>
              </a:gs>
              <a:gs pos="50000">
                <a:schemeClr val="accent2"/>
              </a:gs>
              <a:gs pos="100000">
                <a:srgbClr val="66FF33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pic>
        <p:nvPicPr>
          <p:cNvPr id="27659" name="Picture 14" descr="672026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562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306</Words>
  <Application>Microsoft Office PowerPoint</Application>
  <PresentationFormat>Custom</PresentationFormat>
  <Paragraphs>139</Paragraphs>
  <Slides>15</Slides>
  <Notes>1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Phu Tran</dc:creator>
  <cp:lastModifiedBy>This MC</cp:lastModifiedBy>
  <cp:revision>31</cp:revision>
  <dcterms:created xsi:type="dcterms:W3CDTF">2016-10-03T13:48:09Z</dcterms:created>
  <dcterms:modified xsi:type="dcterms:W3CDTF">2021-11-11T09:20:22Z</dcterms:modified>
</cp:coreProperties>
</file>